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4" r:id="rId5"/>
    <p:sldId id="262" r:id="rId6"/>
    <p:sldId id="263" r:id="rId7"/>
    <p:sldId id="265" r:id="rId8"/>
    <p:sldId id="266" r:id="rId9"/>
    <p:sldId id="267" r:id="rId10"/>
    <p:sldId id="268" r:id="rId11"/>
    <p:sldId id="274" r:id="rId12"/>
    <p:sldId id="275" r:id="rId13"/>
    <p:sldId id="271" r:id="rId14"/>
    <p:sldId id="276" r:id="rId15"/>
    <p:sldId id="272" r:id="rId16"/>
    <p:sldId id="273" r:id="rId17"/>
    <p:sldId id="277" r:id="rId18"/>
    <p:sldId id="269" r:id="rId19"/>
    <p:sldId id="257" r:id="rId20"/>
    <p:sldId id="279" r:id="rId21"/>
    <p:sldId id="280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53C"/>
    <a:srgbClr val="1A2A33"/>
    <a:srgbClr val="80C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5"/>
    <p:restoredTop sz="96176"/>
  </p:normalViewPr>
  <p:slideViewPr>
    <p:cSldViewPr snapToGrid="0" snapToObjects="1" showGuides="1">
      <p:cViewPr>
        <p:scale>
          <a:sx n="72" d="100"/>
          <a:sy n="72" d="100"/>
        </p:scale>
        <p:origin x="105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2E43-9C4C-9547-8A1C-B8D3E2F09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6077"/>
            <a:ext cx="9144000" cy="1583886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32CD6-6A04-DA40-9A32-CC677010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DBFF-5473-E547-9BD9-48BAAF8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B02E9FF-9CEF-6D4C-B690-6D3B9E245615}" type="datetimeFigureOut">
              <a:rPr lang="en-GB" smtClean="0"/>
              <a:t>07/06/2023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EA2-52F8-0142-B7F9-3A3A5862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6295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FF58-A7D8-774F-9C50-44DCCE82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0266-C0AB-244D-8EC8-D5FFB5E8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91E3724-2526-5E49-8637-0720B7826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17EB4A-B8B4-B939-7553-32075DC9FC53}"/>
              </a:ext>
            </a:extLst>
          </p:cNvPr>
          <p:cNvSpPr/>
          <p:nvPr userDrawn="1"/>
        </p:nvSpPr>
        <p:spPr>
          <a:xfrm>
            <a:off x="1" y="-1"/>
            <a:ext cx="12192000" cy="6277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609B3-3AD5-1E47-809A-7D3AF73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8BAEE-3D83-4F4C-9E90-564D4912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95562-4C2A-7E47-9D38-E801D9D22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5B02E9FF-9CEF-6D4C-B690-6D3B9E245615}" type="datetimeFigureOut">
              <a:rPr lang="en-GB" smtClean="0"/>
              <a:pPr/>
              <a:t>07/06/2023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3D38-F0B2-5841-A6F4-D9FFC66C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691E3724-2526-5E49-8637-0720B782682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5A2824-1AD0-434D-B0B4-FDD2BFAC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endParaRPr lang="en-GB" dirty="0"/>
          </a:p>
        </p:txBody>
      </p:sp>
      <p:pic>
        <p:nvPicPr>
          <p:cNvPr id="1026" name="Picture 2" descr="TReND in Africa">
            <a:extLst>
              <a:ext uri="{FF2B5EF4-FFF2-40B4-BE49-F238E27FC236}">
                <a16:creationId xmlns:a16="http://schemas.microsoft.com/office/drawing/2014/main" id="{A6254EC2-6DCD-4CA7-CC07-3FBFEA70E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036" y="68241"/>
            <a:ext cx="610558" cy="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469-737F-2441-9C81-0E44637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24" y="1686237"/>
            <a:ext cx="9764486" cy="1583886"/>
          </a:xfrm>
        </p:spPr>
        <p:txBody>
          <a:bodyPr>
            <a:normAutofit/>
          </a:bodyPr>
          <a:lstStyle/>
          <a:p>
            <a:r>
              <a:rPr lang="en-GB" b="1" dirty="0"/>
              <a:t>Modelling the hippocampus:</a:t>
            </a:r>
            <a:br>
              <a:rPr lang="en-GB" b="1" dirty="0"/>
            </a:br>
            <a:r>
              <a:rPr lang="en-GB" dirty="0"/>
              <a:t>Memory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7C113-2E03-2E4C-A55E-DFD000A3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714"/>
            <a:ext cx="9144000" cy="1655762"/>
          </a:xfrm>
        </p:spPr>
        <p:txBody>
          <a:bodyPr/>
          <a:lstStyle/>
          <a:p>
            <a:r>
              <a:rPr lang="en-GB" dirty="0" err="1"/>
              <a:t>TReND</a:t>
            </a:r>
            <a:r>
              <a:rPr lang="en-GB" dirty="0"/>
              <a:t> Computational Summer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6B11-AFEA-F054-BBAD-82E8B82DE12C}"/>
              </a:ext>
            </a:extLst>
          </p:cNvPr>
          <p:cNvSpPr txBox="1"/>
          <p:nvPr/>
        </p:nvSpPr>
        <p:spPr>
          <a:xfrm>
            <a:off x="9503229" y="848731"/>
            <a:ext cx="131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Part 1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2DC7D51-9D51-4E08-0C5A-C90B003C3D61}"/>
              </a:ext>
            </a:extLst>
          </p:cNvPr>
          <p:cNvSpPr/>
          <p:nvPr/>
        </p:nvSpPr>
        <p:spPr>
          <a:xfrm>
            <a:off x="8654100" y="1241318"/>
            <a:ext cx="812609" cy="509873"/>
          </a:xfrm>
          <a:custGeom>
            <a:avLst/>
            <a:gdLst>
              <a:gd name="connsiteX0" fmla="*/ 555171 w 555171"/>
              <a:gd name="connsiteY0" fmla="*/ 0 h 348343"/>
              <a:gd name="connsiteX1" fmla="*/ 195943 w 555171"/>
              <a:gd name="connsiteY1" fmla="*/ 108857 h 348343"/>
              <a:gd name="connsiteX2" fmla="*/ 0 w 555171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171" h="348343">
                <a:moveTo>
                  <a:pt x="555171" y="0"/>
                </a:moveTo>
                <a:cubicBezTo>
                  <a:pt x="421821" y="25400"/>
                  <a:pt x="288471" y="50800"/>
                  <a:pt x="195943" y="108857"/>
                </a:cubicBezTo>
                <a:cubicBezTo>
                  <a:pt x="103414" y="166914"/>
                  <a:pt x="51707" y="257628"/>
                  <a:pt x="0" y="348343"/>
                </a:cubicBezTo>
              </a:path>
            </a:pathLst>
          </a:custGeom>
          <a:noFill/>
          <a:ln w="50800">
            <a:solidFill>
              <a:srgbClr val="80C5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8AB16-63D3-A29C-C71D-7DCD247673CF}"/>
              </a:ext>
            </a:extLst>
          </p:cNvPr>
          <p:cNvGrpSpPr/>
          <p:nvPr/>
        </p:nvGrpSpPr>
        <p:grpSpPr>
          <a:xfrm>
            <a:off x="2551127" y="4287191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8AA3C3B-05DA-9A86-A93E-47800A6E5FD5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D78647-44CC-3E45-B022-7A7BB24FBDA3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514815A-CF4E-BD5D-F1E9-FC46D012F9DC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E815FB5-5D87-ED1A-10D6-AF9FE675CDEE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1AFC73D-B892-D303-FA22-769FE69DE70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F1839E-E628-45BD-DBA9-41031ADC4179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F74EE-915F-2219-605A-3BD475F6A8E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256CBB3-5C16-CC48-37F8-B2C2DC361A57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85C6591-673F-4A0C-1B07-DF17CF607A86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4C51503-B301-AB51-2E35-13831E3BD3A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BD305B-4D0D-15D6-CFF7-2F8A4CCE7EC1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20034D3-F0C3-BDD7-38DB-040F84E39C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50721D4-D1AC-D796-7075-A8BEAA0699E5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B916BF-3D9D-D3A2-9ECE-28BFD4341450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8A2D75E-1D76-CEE6-D4F7-B9FD5DD0B3FD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635D3C-D948-26FD-D5B6-A56C89D56CD6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814A5E3-34DD-050E-65DB-A6560B970167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4468FA4-A8D1-C51B-4794-F134A12D54A1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1" name="smiley.mp4">
            <a:hlinkClick r:id="" action="ppaction://media"/>
            <a:extLst>
              <a:ext uri="{FF2B5EF4-FFF2-40B4-BE49-F238E27FC236}">
                <a16:creationId xmlns:a16="http://schemas.microsoft.com/office/drawing/2014/main" id="{16238D45-833D-4219-D42C-D57A86C12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r="63238"/>
          <a:stretch/>
        </p:blipFill>
        <p:spPr>
          <a:xfrm>
            <a:off x="6606731" y="3863717"/>
            <a:ext cx="2222476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452-9C36-4245-5CB0-7799EBCB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" y="-52671"/>
            <a:ext cx="12170924" cy="841107"/>
          </a:xfrm>
        </p:spPr>
        <p:txBody>
          <a:bodyPr>
            <a:noAutofit/>
          </a:bodyPr>
          <a:lstStyle/>
          <a:p>
            <a:r>
              <a:rPr lang="en-GB" sz="3200" dirty="0"/>
              <a:t>Hopfield (1982): Auto-associative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64793-6DEC-3B23-8C31-1F3A711CB498}"/>
              </a:ext>
            </a:extLst>
          </p:cNvPr>
          <p:cNvSpPr txBox="1"/>
          <p:nvPr/>
        </p:nvSpPr>
        <p:spPr>
          <a:xfrm>
            <a:off x="479685" y="4422098"/>
            <a:ext cx="8148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million dollar question: </a:t>
            </a:r>
          </a:p>
          <a:p>
            <a:pPr algn="l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How should I set the weights so this network can “remember” a set of patterns.</a:t>
            </a:r>
          </a:p>
        </p:txBody>
      </p:sp>
    </p:spTree>
    <p:extLst>
      <p:ext uri="{BB962C8B-B14F-4D97-AF65-F5344CB8AC3E}">
        <p14:creationId xmlns:p14="http://schemas.microsoft.com/office/powerpoint/2010/main" val="331111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/>
          <a:lstStyle/>
          <a:p>
            <a:r>
              <a:rPr lang="en-GB" dirty="0"/>
              <a:t>Consider just one memory…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7948"/>
            <a:ext cx="12192000" cy="59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 What happens if the network at a different pattern which is </a:t>
            </a:r>
            <a:r>
              <a:rPr lang="en-GB" i="1" dirty="0"/>
              <a:t>nearby</a:t>
            </a:r>
            <a:r>
              <a:rPr lang="en-GB" dirty="0"/>
              <a:t> to the stored one? 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Answer: We recover the old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F2ABD-2C50-68C0-C0A9-293EAF79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38" y="1545756"/>
            <a:ext cx="5711938" cy="32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0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/>
          <a:lstStyle/>
          <a:p>
            <a:r>
              <a:rPr lang="en-GB" dirty="0"/>
              <a:t>What if we want to embed many memories?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7948"/>
            <a:ext cx="12192000" cy="59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 What happens if the network at a different pattern which is </a:t>
            </a:r>
            <a:r>
              <a:rPr lang="en-GB" i="1" dirty="0"/>
              <a:t>nearby</a:t>
            </a:r>
            <a:r>
              <a:rPr lang="en-GB" dirty="0"/>
              <a:t> to the stored one? 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Answer: We recover the old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F2ABD-2C50-68C0-C0A9-293EAF79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38" y="1545756"/>
            <a:ext cx="5711938" cy="32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3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/>
          <a:lstStyle/>
          <a:p>
            <a:r>
              <a:rPr lang="en-GB" dirty="0"/>
              <a:t>Consider just one memory…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7948"/>
            <a:ext cx="12192000" cy="5950052"/>
          </a:xfrm>
        </p:spPr>
        <p:txBody>
          <a:bodyPr>
            <a:normAutofit/>
          </a:bodyPr>
          <a:lstStyle/>
          <a:p>
            <a:r>
              <a:rPr lang="en-GB" dirty="0"/>
              <a:t>To embed many memories, we can just add more terms to the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1A7DE-C93B-19C7-57C6-20CE19F9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3133" y="1364730"/>
            <a:ext cx="5045733" cy="6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5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3EF-9A3D-C478-55CC-AD29F08D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working example might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4C18-6E56-5F0C-24A6-BE03C887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Imagine we have the following three patterns: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Starting </a:t>
            </a:r>
            <a:r>
              <a:rPr lang="en-GB" i="1" dirty="0"/>
              <a:t>near </a:t>
            </a:r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dirty="0"/>
              <a:t>,                                , calculate the next state: </a:t>
            </a:r>
            <a:endParaRPr lang="en-GB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A8C24-6DC6-EB6D-1C01-873DD4F8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94" y="2799414"/>
            <a:ext cx="2635455" cy="363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EDFBB-BCC5-AADB-812E-B4FABD9E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44" y="1165485"/>
            <a:ext cx="6144822" cy="16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6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4D7E9E-32D4-DAF6-19F6-D127C28C968C}"/>
              </a:ext>
            </a:extLst>
          </p:cNvPr>
          <p:cNvSpPr txBox="1">
            <a:spLocks/>
          </p:cNvSpPr>
          <p:nvPr/>
        </p:nvSpPr>
        <p:spPr>
          <a:xfrm>
            <a:off x="21076" y="-99392"/>
            <a:ext cx="12170924" cy="841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GB"/>
              <a:t>If there are many memories…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80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5536-6142-B92F-5E70-09765BF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“Energy”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ACC5-B504-6DC6-5407-2806611B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64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262B-3C33-EFC5-3EB8-66A2F883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would neurons </a:t>
            </a:r>
            <a:r>
              <a:rPr lang="en-GB" i="1" dirty="0"/>
              <a:t>learn</a:t>
            </a:r>
            <a:r>
              <a:rPr lang="en-GB" dirty="0"/>
              <a:t> the weight matrix?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886B-4C7C-B6D8-AC8B-B37E1093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“cells that fire together wire together” – Donald Hebb 1949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“any two cells or systems of cells that are repeatedly active at the same time will tend to become ‘associated’ so that activity in one facilitates activity in the other”</a:t>
            </a:r>
          </a:p>
        </p:txBody>
      </p:sp>
    </p:spTree>
    <p:extLst>
      <p:ext uri="{BB962C8B-B14F-4D97-AF65-F5344CB8AC3E}">
        <p14:creationId xmlns:p14="http://schemas.microsoft.com/office/powerpoint/2010/main" val="338836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59B-D006-001F-8707-6DC4E6C9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Hasselmo</a:t>
            </a:r>
            <a:r>
              <a:rPr lang="en-GB" dirty="0"/>
              <a:t> 1995 combined all these ideas</a:t>
            </a:r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9004A0C8-A671-3A8C-8884-057B8A20C4AB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9"/>
          <a:stretch>
            <a:fillRect/>
          </a:stretch>
        </p:blipFill>
        <p:spPr bwMode="auto">
          <a:xfrm>
            <a:off x="116319" y="1936714"/>
            <a:ext cx="5757539" cy="438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2C8B1-CEA3-9CC7-87D8-D7715CE60BE2}"/>
              </a:ext>
            </a:extLst>
          </p:cNvPr>
          <p:cNvSpPr txBox="1"/>
          <p:nvPr/>
        </p:nvSpPr>
        <p:spPr>
          <a:xfrm>
            <a:off x="5796367" y="1642820"/>
            <a:ext cx="6395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Sensory inputs from EC are sent to DG where they are “orthogonalized”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These are then committed to memory in the CA3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Hetero-associative recall: Input patterns in CA3 recall memories in CA1 </a:t>
            </a:r>
          </a:p>
        </p:txBody>
      </p:sp>
    </p:spTree>
    <p:extLst>
      <p:ext uri="{BB962C8B-B14F-4D97-AF65-F5344CB8AC3E}">
        <p14:creationId xmlns:p14="http://schemas.microsoft.com/office/powerpoint/2010/main" val="133437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469-737F-2441-9C81-0E44637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24" y="1926077"/>
            <a:ext cx="9764486" cy="1583886"/>
          </a:xfrm>
        </p:spPr>
        <p:txBody>
          <a:bodyPr>
            <a:normAutofit/>
          </a:bodyPr>
          <a:lstStyle/>
          <a:p>
            <a:r>
              <a:rPr lang="en-GB" b="1" dirty="0"/>
              <a:t>Modelling the hippocampus:</a:t>
            </a:r>
            <a:br>
              <a:rPr lang="en-GB" b="1" dirty="0"/>
            </a:br>
            <a:r>
              <a:rPr lang="en-GB" dirty="0"/>
              <a:t>Representations of space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7C113-2E03-2E4C-A55E-DFD000A3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67191"/>
          </a:xfrm>
        </p:spPr>
        <p:txBody>
          <a:bodyPr/>
          <a:lstStyle/>
          <a:p>
            <a:r>
              <a:rPr lang="en-GB" dirty="0" err="1"/>
              <a:t>TReND</a:t>
            </a:r>
            <a:r>
              <a:rPr lang="en-GB" dirty="0"/>
              <a:t> Computational Summer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6B11-AFEA-F054-BBAD-82E8B82DE12C}"/>
              </a:ext>
            </a:extLst>
          </p:cNvPr>
          <p:cNvSpPr txBox="1"/>
          <p:nvPr/>
        </p:nvSpPr>
        <p:spPr>
          <a:xfrm>
            <a:off x="9503229" y="1088571"/>
            <a:ext cx="1431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Part 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2DC7D51-9D51-4E08-0C5A-C90B003C3D61}"/>
              </a:ext>
            </a:extLst>
          </p:cNvPr>
          <p:cNvSpPr/>
          <p:nvPr/>
        </p:nvSpPr>
        <p:spPr>
          <a:xfrm>
            <a:off x="8654100" y="1481158"/>
            <a:ext cx="812609" cy="509873"/>
          </a:xfrm>
          <a:custGeom>
            <a:avLst/>
            <a:gdLst>
              <a:gd name="connsiteX0" fmla="*/ 555171 w 555171"/>
              <a:gd name="connsiteY0" fmla="*/ 0 h 348343"/>
              <a:gd name="connsiteX1" fmla="*/ 195943 w 555171"/>
              <a:gd name="connsiteY1" fmla="*/ 108857 h 348343"/>
              <a:gd name="connsiteX2" fmla="*/ 0 w 555171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171" h="348343">
                <a:moveTo>
                  <a:pt x="555171" y="0"/>
                </a:moveTo>
                <a:cubicBezTo>
                  <a:pt x="421821" y="25400"/>
                  <a:pt x="288471" y="50800"/>
                  <a:pt x="195943" y="108857"/>
                </a:cubicBezTo>
                <a:cubicBezTo>
                  <a:pt x="103414" y="166914"/>
                  <a:pt x="51707" y="257628"/>
                  <a:pt x="0" y="348343"/>
                </a:cubicBezTo>
              </a:path>
            </a:pathLst>
          </a:custGeom>
          <a:noFill/>
          <a:ln w="50800">
            <a:solidFill>
              <a:srgbClr val="80C5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ACAC-B504-E5B8-5C63-C0CCF4D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1499"/>
            <a:ext cx="12170924" cy="841107"/>
          </a:xfrm>
        </p:spPr>
        <p:txBody>
          <a:bodyPr/>
          <a:lstStyle/>
          <a:p>
            <a:r>
              <a:rPr lang="en-GB" dirty="0"/>
              <a:t>Aims: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570D-F4B5-85A3-5C1F-CE14646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2" y="816560"/>
            <a:ext cx="12192000" cy="504210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GB" dirty="0"/>
              <a:t>Introduce the Hippocampus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Explore its role in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Learn about associative memory networks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Understand how an associative memory matrix stores information 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through Hebbian learning and recurrent connectivity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Explain what is meant by the terms </a:t>
            </a:r>
            <a:r>
              <a:rPr lang="en-GB" b="1" i="0" dirty="0">
                <a:effectLst/>
                <a:latin typeface="Arial" panose="020B0604020202020204" pitchFamily="34" charset="0"/>
              </a:rPr>
              <a:t>content-addressable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pattern </a:t>
            </a:r>
            <a:br>
              <a:rPr lang="en-GB" b="1" dirty="0"/>
            </a:br>
            <a:r>
              <a:rPr lang="en-GB" b="1" i="0" dirty="0">
                <a:effectLst/>
                <a:latin typeface="Arial" panose="020B0604020202020204" pitchFamily="34" charset="0"/>
              </a:rPr>
              <a:t>completion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error correction</a:t>
            </a:r>
            <a:r>
              <a:rPr lang="en-GB" dirty="0">
                <a:latin typeface="Arial" panose="020B0604020202020204" pitchFamily="34" charset="0"/>
              </a:rPr>
              <a:t> and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1" i="0" dirty="0">
                <a:effectLst/>
                <a:latin typeface="Arial" panose="020B0604020202020204" pitchFamily="34" charset="0"/>
              </a:rPr>
              <a:t>interference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 err="1">
                <a:latin typeface="Arial" panose="020B0604020202020204" pitchFamily="34" charset="0"/>
              </a:rPr>
              <a:t>Desxcribe</a:t>
            </a:r>
            <a:r>
              <a:rPr lang="en-GB" dirty="0">
                <a:latin typeface="Arial" panose="020B0604020202020204" pitchFamily="34" charset="0"/>
              </a:rPr>
              <a:t> how the anatomy of hippocampal region CA3 is consistent with models of associative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Tutorial: Building Hopfield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45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ACAC-B504-E5B8-5C63-C0CCF4D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1499"/>
            <a:ext cx="12170924" cy="841107"/>
          </a:xfrm>
        </p:spPr>
        <p:txBody>
          <a:bodyPr/>
          <a:lstStyle/>
          <a:p>
            <a:r>
              <a:rPr lang="en-GB" dirty="0"/>
              <a:t>Aims: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570D-F4B5-85A3-5C1F-CE14646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2" y="816560"/>
            <a:ext cx="12192000" cy="504210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GB" dirty="0"/>
              <a:t>Explore the role of Hippocampus in spatial navigation</a:t>
            </a: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Learn about spatial representations and velocity-selective representations in the Hippocampus and neighbouring regions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Place cells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Grid cells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Boundary vector cells 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Head direction cells 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Tutorial: Modelling locomotion and spatial representations using the </a:t>
            </a:r>
            <a:r>
              <a:rPr lang="en-GB" dirty="0" err="1">
                <a:latin typeface="Arial" panose="020B0604020202020204" pitchFamily="34" charset="0"/>
              </a:rPr>
              <a:t>RatInABox</a:t>
            </a:r>
            <a:r>
              <a:rPr lang="en-GB" dirty="0">
                <a:latin typeface="Arial" panose="020B0604020202020204" pitchFamily="34" charset="0"/>
              </a:rPr>
              <a:t> software package.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6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C4B9-65CB-1B55-540F-6EB01AF3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Grid cells to place cells: A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F8F3-4F85-C152-4725-D7572A62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cells sit one synapse </a:t>
            </a:r>
            <a:r>
              <a:rPr lang="en-GB" u="sng" dirty="0"/>
              <a:t>up</a:t>
            </a:r>
            <a:r>
              <a:rPr lang="en-GB" dirty="0"/>
              <a:t> from place cells in the hippocampus. </a:t>
            </a:r>
          </a:p>
          <a:p>
            <a:r>
              <a:rPr lang="en-GB" dirty="0"/>
              <a:t>It might be possible that we can add grid cells together to get place cells</a:t>
            </a:r>
          </a:p>
          <a:p>
            <a:r>
              <a:rPr lang="en-GB" dirty="0"/>
              <a:t>Here’s a simple model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predicts that large grid</a:t>
            </a:r>
          </a:p>
        </p:txBody>
      </p:sp>
    </p:spTree>
    <p:extLst>
      <p:ext uri="{BB962C8B-B14F-4D97-AF65-F5344CB8AC3E}">
        <p14:creationId xmlns:p14="http://schemas.microsoft.com/office/powerpoint/2010/main" val="135286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B401386-E999-6F71-B542-326EBCE2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871" y="860538"/>
            <a:ext cx="7443642" cy="5343402"/>
          </a:xfrm>
        </p:spPr>
      </p:pic>
    </p:spTree>
    <p:extLst>
      <p:ext uri="{BB962C8B-B14F-4D97-AF65-F5344CB8AC3E}">
        <p14:creationId xmlns:p14="http://schemas.microsoft.com/office/powerpoint/2010/main" val="272940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2755-23CD-3268-AC0C-B82CEEC0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68240"/>
            <a:ext cx="12170924" cy="841107"/>
          </a:xfrm>
        </p:spPr>
        <p:txBody>
          <a:bodyPr/>
          <a:lstStyle/>
          <a:p>
            <a:r>
              <a:rPr lang="en-GB" dirty="0"/>
              <a:t>What and where is the hippocampus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50CF-042B-170D-974E-6F4E07F7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Tucked into the centre of the brain, cashew-nut shaped region</a:t>
            </a:r>
          </a:p>
          <a:p>
            <a:r>
              <a:rPr lang="en-GB" dirty="0"/>
              <a:t>Integration hub receiving inputs from all over cortex </a:t>
            </a:r>
          </a:p>
          <a:p>
            <a:r>
              <a:rPr lang="en-GB" dirty="0"/>
              <a:t>Very well studied! </a:t>
            </a:r>
          </a:p>
          <a:p>
            <a:r>
              <a:rPr lang="en-GB" dirty="0"/>
              <a:t>Implicated in memory (part 1) and spatial navigation (part 2)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89E0E-0AF2-2C6F-616E-4626CA2675AB}"/>
              </a:ext>
            </a:extLst>
          </p:cNvPr>
          <p:cNvGrpSpPr/>
          <p:nvPr/>
        </p:nvGrpSpPr>
        <p:grpSpPr>
          <a:xfrm>
            <a:off x="4227527" y="4494020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429AD9-C739-3B11-AC47-41B9F325F34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844D13-6961-48B1-CF1E-EE2993A72767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42BBC6-F44E-8710-F258-B4BDCA3D909B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FFD76D7-DB27-FF74-18C9-A6D4C3B71851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1CB0193-0B5B-4656-64FC-9CADC5378A5F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5F6C55-4790-C6B3-B3CC-1B07914F5A48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DF63FA5-4CC0-FD0D-DC3B-7994B1A3469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29E6FB-6CBF-EA78-9913-8644B15F97E3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AFEF244-F5EF-8096-A125-3ED02D4641F5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4EDFE0E-251A-C449-4065-CE160C0DB3EE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6BABD8A-F9BE-7BB7-BC1D-2D78F98DFF59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ED2735-982F-8194-E1BE-F48937CDAF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B708E7-1281-DAEE-FE8A-7B1EDB047952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710091-71C8-3719-1DD1-FEC6C9EF2F8F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1F185B-F180-4F37-ABC5-DA2C9799F8A3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A049D8-2D04-B233-6F47-D28B29B865F7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555467-3561-F45A-F6E4-C07761658791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9BAD9F-DF4A-35F4-9648-40804D43B9A5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6" name="Picture 2" descr="Hippocampus - Wikipedia">
            <a:extLst>
              <a:ext uri="{FF2B5EF4-FFF2-40B4-BE49-F238E27FC236}">
                <a16:creationId xmlns:a16="http://schemas.microsoft.com/office/drawing/2014/main" id="{DBB98B08-D3A1-7CBB-6A4A-E3B6C049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" y="4340680"/>
            <a:ext cx="279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8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C79D-D2C0-CE7C-7064-79197C87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83130"/>
            <a:ext cx="12170924" cy="841107"/>
          </a:xfrm>
        </p:spPr>
        <p:txBody>
          <a:bodyPr>
            <a:normAutofit/>
          </a:bodyPr>
          <a:lstStyle/>
          <a:p>
            <a:r>
              <a:rPr lang="en-GB" sz="3600" dirty="0"/>
              <a:t>There are different categories of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B3470-0DFD-5A05-65F8-22A3BED0C50F}"/>
              </a:ext>
            </a:extLst>
          </p:cNvPr>
          <p:cNvSpPr txBox="1"/>
          <p:nvPr/>
        </p:nvSpPr>
        <p:spPr>
          <a:xfrm>
            <a:off x="6423877" y="777331"/>
            <a:ext cx="199285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Human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60597-C40E-2D2B-6B02-DF4777B760B5}"/>
              </a:ext>
            </a:extLst>
          </p:cNvPr>
          <p:cNvSpPr txBox="1"/>
          <p:nvPr/>
        </p:nvSpPr>
        <p:spPr>
          <a:xfrm>
            <a:off x="9247763" y="2878943"/>
            <a:ext cx="243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this lecture does </a:t>
            </a:r>
            <a:r>
              <a:rPr lang="en-GB" sz="2400" b="1" u="sng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not</a:t>
            </a:r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live here! </a:t>
            </a:r>
          </a:p>
        </p:txBody>
      </p:sp>
      <p:pic>
        <p:nvPicPr>
          <p:cNvPr id="28" name="catpetting.mov">
            <a:hlinkClick r:id="" action="ppaction://media"/>
            <a:extLst>
              <a:ext uri="{FF2B5EF4-FFF2-40B4-BE49-F238E27FC236}">
                <a16:creationId xmlns:a16="http://schemas.microsoft.com/office/drawing/2014/main" id="{7001E87F-54C7-49D6-CA2B-7664C8B6B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552" y="4093857"/>
            <a:ext cx="2511694" cy="955621"/>
          </a:xfrm>
          <a:prstGeom prst="rect">
            <a:avLst/>
          </a:prstGeom>
        </p:spPr>
      </p:pic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57DD5EB5-652A-CDFF-7C61-0BE9851B91D7}"/>
              </a:ext>
            </a:extLst>
          </p:cNvPr>
          <p:cNvGrpSpPr/>
          <p:nvPr/>
        </p:nvGrpSpPr>
        <p:grpSpPr>
          <a:xfrm>
            <a:off x="3092784" y="1118586"/>
            <a:ext cx="3405670" cy="882889"/>
            <a:chOff x="3092784" y="1118586"/>
            <a:chExt cx="3405670" cy="88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488A9-97FC-7FA9-A9B9-49CFDC531303}"/>
                </a:ext>
              </a:extLst>
            </p:cNvPr>
            <p:cNvSpPr txBox="1"/>
            <p:nvPr/>
          </p:nvSpPr>
          <p:spPr>
            <a:xfrm>
              <a:off x="3092784" y="1632143"/>
              <a:ext cx="212645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Long term memory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C1BED-CD97-9B1F-5A3C-E88E5412A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797" y="1118586"/>
              <a:ext cx="1298657" cy="51914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0865E93E-AB5B-1757-4F95-69CADD470CDE}"/>
              </a:ext>
            </a:extLst>
          </p:cNvPr>
          <p:cNvGrpSpPr/>
          <p:nvPr/>
        </p:nvGrpSpPr>
        <p:grpSpPr>
          <a:xfrm>
            <a:off x="8366078" y="1119116"/>
            <a:ext cx="3296270" cy="1793054"/>
            <a:chOff x="8366078" y="1119116"/>
            <a:chExt cx="3296270" cy="17930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9E01645-E0EF-E1E0-4226-E2F8A8A551D5}"/>
                </a:ext>
              </a:extLst>
            </p:cNvPr>
            <p:cNvGrpSpPr/>
            <p:nvPr/>
          </p:nvGrpSpPr>
          <p:grpSpPr>
            <a:xfrm>
              <a:off x="9398833" y="1632143"/>
              <a:ext cx="2263515" cy="1280027"/>
              <a:chOff x="9398833" y="1632143"/>
              <a:chExt cx="2263515" cy="1280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A94272-B7C9-2BB7-9952-9AE608B73963}"/>
                  </a:ext>
                </a:extLst>
              </p:cNvPr>
              <p:cNvSpPr txBox="1"/>
              <p:nvPr/>
            </p:nvSpPr>
            <p:spPr>
              <a:xfrm>
                <a:off x="9398931" y="1632143"/>
                <a:ext cx="2262744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Short term memory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ED303-459F-10C3-919C-809B35B362A4}"/>
                  </a:ext>
                </a:extLst>
              </p:cNvPr>
              <p:cNvSpPr txBox="1"/>
              <p:nvPr/>
            </p:nvSpPr>
            <p:spPr>
              <a:xfrm>
                <a:off x="9398833" y="1988840"/>
                <a:ext cx="2263515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name at a party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telephone number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Imagining things 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5E2B77-B2DD-B483-A97E-0613C2764A34}"/>
                </a:ext>
              </a:extLst>
            </p:cNvPr>
            <p:cNvCxnSpPr>
              <a:cxnSpLocks/>
            </p:cNvCxnSpPr>
            <p:nvPr/>
          </p:nvCxnSpPr>
          <p:spPr>
            <a:xfrm>
              <a:off x="8366078" y="1119116"/>
              <a:ext cx="1064525" cy="5186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A09A9E3-918C-33D0-4FED-E8EC321D6DD8}"/>
              </a:ext>
            </a:extLst>
          </p:cNvPr>
          <p:cNvGrpSpPr/>
          <p:nvPr/>
        </p:nvGrpSpPr>
        <p:grpSpPr>
          <a:xfrm>
            <a:off x="1299671" y="1978925"/>
            <a:ext cx="2288026" cy="1099327"/>
            <a:chOff x="1299671" y="1978925"/>
            <a:chExt cx="2288026" cy="10993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8695A9-47CA-5FF1-148A-931BA338E695}"/>
                </a:ext>
              </a:extLst>
            </p:cNvPr>
            <p:cNvSpPr txBox="1"/>
            <p:nvPr/>
          </p:nvSpPr>
          <p:spPr>
            <a:xfrm>
              <a:off x="1299671" y="2708920"/>
              <a:ext cx="228802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Declarative memory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459991-0DA1-3C49-B752-70DE1E642A8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2443684" y="1978925"/>
              <a:ext cx="681653" cy="72999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21EE8D7F-996E-2D6F-0173-678034AA03F6}"/>
              </a:ext>
            </a:extLst>
          </p:cNvPr>
          <p:cNvGrpSpPr/>
          <p:nvPr/>
        </p:nvGrpSpPr>
        <p:grpSpPr>
          <a:xfrm>
            <a:off x="5202071" y="1994848"/>
            <a:ext cx="3923984" cy="2018217"/>
            <a:chOff x="5202071" y="1994848"/>
            <a:chExt cx="3923984" cy="201821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5E8C17-B739-13C9-0FFD-D9375CDAA8F4}"/>
                </a:ext>
              </a:extLst>
            </p:cNvPr>
            <p:cNvGrpSpPr/>
            <p:nvPr/>
          </p:nvGrpSpPr>
          <p:grpSpPr>
            <a:xfrm>
              <a:off x="6429655" y="2708920"/>
              <a:ext cx="2696400" cy="1304145"/>
              <a:chOff x="6429655" y="2708920"/>
              <a:chExt cx="2696400" cy="130414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258C2B-203B-CD75-DAB8-6AA7C95266E0}"/>
                  </a:ext>
                </a:extLst>
              </p:cNvPr>
              <p:cNvSpPr txBox="1"/>
              <p:nvPr/>
            </p:nvSpPr>
            <p:spPr>
              <a:xfrm>
                <a:off x="6429655" y="2708920"/>
                <a:ext cx="269640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Non-declarative memory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0BF1E-4D0D-A900-8FA9-C45AEDDAD036}"/>
                  </a:ext>
                </a:extLst>
              </p:cNvPr>
              <p:cNvSpPr txBox="1"/>
              <p:nvPr/>
            </p:nvSpPr>
            <p:spPr>
              <a:xfrm>
                <a:off x="6429655" y="3089735"/>
                <a:ext cx="269640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Motor skills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Habits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Emotional responses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2A137B-8E77-F5C1-F8EE-87842A6359CB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71" y="1994848"/>
              <a:ext cx="1266968" cy="72105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0400ACA9-DA4D-D22E-3B5E-5F36E35F8B7C}"/>
              </a:ext>
            </a:extLst>
          </p:cNvPr>
          <p:cNvGrpSpPr/>
          <p:nvPr/>
        </p:nvGrpSpPr>
        <p:grpSpPr>
          <a:xfrm>
            <a:off x="407368" y="3070746"/>
            <a:ext cx="2288026" cy="1929656"/>
            <a:chOff x="407368" y="3070746"/>
            <a:chExt cx="2288026" cy="192965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00990D44-4AD3-49AB-AFA1-A80D9CE84A53}"/>
                </a:ext>
              </a:extLst>
            </p:cNvPr>
            <p:cNvGrpSpPr/>
            <p:nvPr/>
          </p:nvGrpSpPr>
          <p:grpSpPr>
            <a:xfrm>
              <a:off x="407368" y="3717032"/>
              <a:ext cx="2288026" cy="1283370"/>
              <a:chOff x="407368" y="3717032"/>
              <a:chExt cx="2288026" cy="128337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ECA96-55A2-EC37-036A-FF57CEBD3594}"/>
                  </a:ext>
                </a:extLst>
              </p:cNvPr>
              <p:cNvSpPr txBox="1"/>
              <p:nvPr/>
            </p:nvSpPr>
            <p:spPr>
              <a:xfrm>
                <a:off x="407368" y="3717032"/>
                <a:ext cx="2288026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Semantic memory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FB4093-33FD-3855-D597-169963EE5915}"/>
                  </a:ext>
                </a:extLst>
              </p:cNvPr>
              <p:cNvSpPr txBox="1"/>
              <p:nvPr/>
            </p:nvSpPr>
            <p:spPr>
              <a:xfrm>
                <a:off x="407368" y="4077072"/>
                <a:ext cx="2288026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Meanings of words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Facts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Associations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CAB1FB-6DA1-5133-B3DA-ABD35DDE18D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1551381" y="3070746"/>
              <a:ext cx="277419" cy="64628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9FE8E75-3F4C-DE8D-83D6-9B497E7067AB}"/>
              </a:ext>
            </a:extLst>
          </p:cNvPr>
          <p:cNvGrpSpPr/>
          <p:nvPr/>
        </p:nvGrpSpPr>
        <p:grpSpPr>
          <a:xfrm>
            <a:off x="3398293" y="3057099"/>
            <a:ext cx="2542287" cy="1655271"/>
            <a:chOff x="3398293" y="3057099"/>
            <a:chExt cx="2542287" cy="165527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8280CB-5FEC-4526-7F19-FD278B6D12E8}"/>
                </a:ext>
              </a:extLst>
            </p:cNvPr>
            <p:cNvGrpSpPr/>
            <p:nvPr/>
          </p:nvGrpSpPr>
          <p:grpSpPr>
            <a:xfrm>
              <a:off x="3891770" y="3429000"/>
              <a:ext cx="2048810" cy="1283370"/>
              <a:chOff x="3891770" y="3429000"/>
              <a:chExt cx="2048810" cy="128337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44D6C-ADC9-679F-CD66-CC43075D0C59}"/>
                  </a:ext>
                </a:extLst>
              </p:cNvPr>
              <p:cNvSpPr txBox="1"/>
              <p:nvPr/>
            </p:nvSpPr>
            <p:spPr>
              <a:xfrm>
                <a:off x="3891770" y="3429000"/>
                <a:ext cx="204881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Episodic memory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6D7C5D-A0A5-FCCA-4A67-2BA5B3C72596}"/>
                  </a:ext>
                </a:extLst>
              </p:cNvPr>
              <p:cNvSpPr txBox="1"/>
              <p:nvPr/>
            </p:nvSpPr>
            <p:spPr>
              <a:xfrm>
                <a:off x="3891770" y="3789040"/>
                <a:ext cx="204881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Events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Times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Geography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47C08C-34BE-2252-E8FA-B228E773F0A7}"/>
                </a:ext>
              </a:extLst>
            </p:cNvPr>
            <p:cNvCxnSpPr>
              <a:cxnSpLocks/>
            </p:cNvCxnSpPr>
            <p:nvPr/>
          </p:nvCxnSpPr>
          <p:spPr>
            <a:xfrm>
              <a:off x="3398293" y="3057099"/>
              <a:ext cx="518614" cy="69603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External Anatomy of a Cat - Explore Cats">
            <a:extLst>
              <a:ext uri="{FF2B5EF4-FFF2-40B4-BE49-F238E27FC236}">
                <a16:creationId xmlns:a16="http://schemas.microsoft.com/office/drawing/2014/main" id="{9A3D4A8B-C805-FA9E-8514-E1AC1198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6" y="5036024"/>
            <a:ext cx="1714594" cy="16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B0A86E9D-B3AA-4DAD-6007-BDF10F618096}"/>
              </a:ext>
            </a:extLst>
          </p:cNvPr>
          <p:cNvGrpSpPr/>
          <p:nvPr/>
        </p:nvGrpSpPr>
        <p:grpSpPr>
          <a:xfrm>
            <a:off x="3000300" y="4981274"/>
            <a:ext cx="3382937" cy="1440381"/>
            <a:chOff x="3000300" y="4981274"/>
            <a:chExt cx="3382937" cy="144038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26A02F-EDBA-AE6D-926F-09DB2F26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0300" y="4981276"/>
              <a:ext cx="1080000" cy="144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DF95E47-2D88-3C6C-A9FC-D77A1F0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6712" y="4981274"/>
              <a:ext cx="1080000" cy="14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56AB6B4-B25C-04D0-4445-8E3A86F0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123237" y="5161655"/>
              <a:ext cx="1440000" cy="10800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0D90D5-A58B-EBAA-CA24-110E83531A2D}"/>
                </a:ext>
              </a:extLst>
            </p:cNvPr>
            <p:cNvCxnSpPr/>
            <p:nvPr/>
          </p:nvCxnSpPr>
          <p:spPr>
            <a:xfrm>
              <a:off x="3886197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CF54F4-A1AF-3440-BFD9-760573451149}"/>
                </a:ext>
              </a:extLst>
            </p:cNvPr>
            <p:cNvCxnSpPr/>
            <p:nvPr/>
          </p:nvCxnSpPr>
          <p:spPr>
            <a:xfrm>
              <a:off x="5023841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4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60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9324-4E46-7D8D-1C58-46BEEC1C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8" y="-32658"/>
            <a:ext cx="12170924" cy="841107"/>
          </a:xfrm>
        </p:spPr>
        <p:txBody>
          <a:bodyPr/>
          <a:lstStyle/>
          <a:p>
            <a:r>
              <a:rPr lang="en-GB" dirty="0"/>
              <a:t>HM: A man without memories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5CA8-5D66-3F30-8AB8-19B44754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888" y="1010560"/>
            <a:ext cx="6934223" cy="545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88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22B3-FE5A-294F-E912-21C4F2C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841107"/>
          </a:xfrm>
        </p:spPr>
        <p:txBody>
          <a:bodyPr/>
          <a:lstStyle/>
          <a:p>
            <a:r>
              <a:rPr lang="en-GB" dirty="0"/>
              <a:t>Patient HM had a hippocampal lesion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10630-A4D5-C8BD-7F34-C00C1FFB3BF1}"/>
              </a:ext>
            </a:extLst>
          </p:cNvPr>
          <p:cNvSpPr txBox="1"/>
          <p:nvPr/>
        </p:nvSpPr>
        <p:spPr>
          <a:xfrm>
            <a:off x="244765" y="4904917"/>
            <a:ext cx="8059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This lead to the hypothesis that: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EC9E-B2D4-D337-2262-A6576737C646}"/>
              </a:ext>
            </a:extLst>
          </p:cNvPr>
          <p:cNvSpPr/>
          <p:nvPr/>
        </p:nvSpPr>
        <p:spPr>
          <a:xfrm>
            <a:off x="1006839" y="5516381"/>
            <a:ext cx="10178321" cy="824459"/>
          </a:xfrm>
          <a:prstGeom prst="rect">
            <a:avLst/>
          </a:prstGeom>
          <a:solidFill>
            <a:srgbClr val="80C5C7">
              <a:alpha val="9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Helvetica" pitchFamily="2" charset="0"/>
              </a:rPr>
              <a:t>Hippocampus is necessary to form new memories and consolidate them to long term storage but is not, itself, the location of long term storage</a:t>
            </a:r>
          </a:p>
        </p:txBody>
      </p:sp>
    </p:spTree>
    <p:extLst>
      <p:ext uri="{BB962C8B-B14F-4D97-AF65-F5344CB8AC3E}">
        <p14:creationId xmlns:p14="http://schemas.microsoft.com/office/powerpoint/2010/main" val="239721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Hard Disk Drive? | Hard Drives Explained | Crucial UK">
            <a:extLst>
              <a:ext uri="{FF2B5EF4-FFF2-40B4-BE49-F238E27FC236}">
                <a16:creationId xmlns:a16="http://schemas.microsoft.com/office/drawing/2014/main" id="{5D74D3B6-BA67-D1F2-1890-0A6C0AB6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9" y="1924334"/>
            <a:ext cx="6862392" cy="36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44CCE-1353-0ACA-FBC7-AD555A7EE922}"/>
              </a:ext>
            </a:extLst>
          </p:cNvPr>
          <p:cNvSpPr txBox="1"/>
          <p:nvPr/>
        </p:nvSpPr>
        <p:spPr>
          <a:xfrm>
            <a:off x="6523630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Hard Drive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89D-EBCA-C304-2833-A84D447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1" y="2560472"/>
            <a:ext cx="41656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E177-CBA5-18C8-05B6-2B14D53E8134}"/>
              </a:ext>
            </a:extLst>
          </p:cNvPr>
          <p:cNvSpPr txBox="1"/>
          <p:nvPr/>
        </p:nvSpPr>
        <p:spPr>
          <a:xfrm>
            <a:off x="1631504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Clip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0566-28D8-BE5B-A8DF-213C01CB69BD}"/>
              </a:ext>
            </a:extLst>
          </p:cNvPr>
          <p:cNvSpPr txBox="1"/>
          <p:nvPr/>
        </p:nvSpPr>
        <p:spPr>
          <a:xfrm>
            <a:off x="1733266" y="5595582"/>
            <a:ext cx="1856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Hippocampus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EBA3A-5BD4-83C0-4751-6DC9F68B646F}"/>
              </a:ext>
            </a:extLst>
          </p:cNvPr>
          <p:cNvSpPr txBox="1"/>
          <p:nvPr/>
        </p:nvSpPr>
        <p:spPr>
          <a:xfrm>
            <a:off x="7683429" y="5595582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Cortex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57EE63-2470-FC62-1D15-33146411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A useful analogy…</a:t>
            </a:r>
          </a:p>
        </p:txBody>
      </p:sp>
    </p:spTree>
    <p:extLst>
      <p:ext uri="{BB962C8B-B14F-4D97-AF65-F5344CB8AC3E}">
        <p14:creationId xmlns:p14="http://schemas.microsoft.com/office/powerpoint/2010/main" val="392458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E4BD-7661-12C7-B712-55644DF3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So hippocampus has two memory roles: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6662C-9819-333B-9A18-B8DBF3D22BA8}"/>
              </a:ext>
            </a:extLst>
          </p:cNvPr>
          <p:cNvGrpSpPr/>
          <p:nvPr/>
        </p:nvGrpSpPr>
        <p:grpSpPr>
          <a:xfrm>
            <a:off x="1534587" y="1725438"/>
            <a:ext cx="3600000" cy="3575713"/>
            <a:chOff x="1009934" y="1965278"/>
            <a:chExt cx="3600000" cy="35757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3AEAD3-37E7-9F00-B4B3-248180607607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Make and retrieve new memories</a:t>
              </a:r>
            </a:p>
            <a:p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• Auto associative networks, CA3</a:t>
              </a:r>
            </a:p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BF3F6-54AF-173F-904A-37A6A762687F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encoding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659AAE-AB52-DFEA-CB86-D5F2001C25CE}"/>
              </a:ext>
            </a:extLst>
          </p:cNvPr>
          <p:cNvGrpSpPr/>
          <p:nvPr/>
        </p:nvGrpSpPr>
        <p:grpSpPr>
          <a:xfrm>
            <a:off x="6960096" y="1725438"/>
            <a:ext cx="3600000" cy="3575713"/>
            <a:chOff x="1009934" y="1965278"/>
            <a:chExt cx="3600000" cy="35757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24847F-12B8-76D2-2359-2664E083AC72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Send memories to long term storage in cortex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Sleep, “replay”</a:t>
              </a: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687949-9687-AE19-4547-84DD4D5E07D1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consolidation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078E73C-B86F-2F96-B5B9-61DEDA25B7D5}"/>
              </a:ext>
            </a:extLst>
          </p:cNvPr>
          <p:cNvGrpSpPr/>
          <p:nvPr/>
        </p:nvGrpSpPr>
        <p:grpSpPr>
          <a:xfrm>
            <a:off x="2012141" y="3987385"/>
            <a:ext cx="2348509" cy="1112665"/>
            <a:chOff x="1487488" y="4033127"/>
            <a:chExt cx="2758195" cy="1306764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C29C4D3-6E65-C00B-5351-9FB220063F6B}"/>
                </a:ext>
              </a:extLst>
            </p:cNvPr>
            <p:cNvGrpSpPr/>
            <p:nvPr/>
          </p:nvGrpSpPr>
          <p:grpSpPr>
            <a:xfrm>
              <a:off x="1487488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2F60593-84E5-89EB-455A-93D216FC7805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78FF9C65-0FF7-9AFE-107A-629590C767AC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4FC7803D-26D0-2206-465F-FD34D3D1785D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568765E8-D7A7-6CD3-356A-1D93C9B40A39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30897D75-7EBD-E8FC-7B3B-CBFC4682ED1A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6C475E7-BD3B-E183-5108-3CC20DEDF03B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78BEFB17-C0E1-82BD-954B-13777397DE9B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C7FFE986-574F-66F1-8B88-A4B2AB37691E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051DFF5-BB24-77BD-F485-4A6365E1C481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B380216-C9DA-83A5-2519-174D45E76D98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B790674B-151D-27B7-14C8-3AF9C1E00F20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B6E4E086-5249-8655-9AA0-A215223975EC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34A17347-50B0-A6B4-3466-275F8106AD26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2F43DFC9-1B5B-5F5A-BD8C-0509AF9CCF56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B08BA11-02E2-8E4E-AADA-374DC4D5A72D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C27B692-AFD6-041D-B894-7D3F51C5D8AA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2FD5BD4-D1C6-1709-EA26-C7EC0B11E432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530CB0C-6000-19C0-5115-434FD2A665A2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0DDECF09-CDB9-6FBC-34B2-0E9B3FEBFB77}"/>
                </a:ext>
              </a:extLst>
            </p:cNvPr>
            <p:cNvSpPr/>
            <p:nvPr/>
          </p:nvSpPr>
          <p:spPr>
            <a:xfrm>
              <a:off x="2617504" y="4808401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4F8677F-8B91-A3A3-783F-4253DD5615C8}"/>
                </a:ext>
              </a:extLst>
            </p:cNvPr>
            <p:cNvSpPr/>
            <p:nvPr/>
          </p:nvSpPr>
          <p:spPr>
            <a:xfrm>
              <a:off x="2439851" y="4227925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2917B9A-E519-AE7C-00CE-DC77112A832D}"/>
                </a:ext>
              </a:extLst>
            </p:cNvPr>
            <p:cNvSpPr/>
            <p:nvPr/>
          </p:nvSpPr>
          <p:spPr>
            <a:xfrm>
              <a:off x="3472359" y="4514132"/>
              <a:ext cx="455903" cy="45719"/>
            </a:xfrm>
            <a:custGeom>
              <a:avLst/>
              <a:gdLst>
                <a:gd name="connsiteX0" fmla="*/ 601884 w 601884"/>
                <a:gd name="connsiteY0" fmla="*/ 69536 h 69536"/>
                <a:gd name="connsiteX1" fmla="*/ 300942 w 601884"/>
                <a:gd name="connsiteY1" fmla="*/ 88 h 69536"/>
                <a:gd name="connsiteX2" fmla="*/ 0 w 601884"/>
                <a:gd name="connsiteY2" fmla="*/ 57961 h 6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884" h="69536">
                  <a:moveTo>
                    <a:pt x="601884" y="69536"/>
                  </a:moveTo>
                  <a:cubicBezTo>
                    <a:pt x="501570" y="35776"/>
                    <a:pt x="401256" y="2017"/>
                    <a:pt x="300942" y="88"/>
                  </a:cubicBezTo>
                  <a:cubicBezTo>
                    <a:pt x="200628" y="-1841"/>
                    <a:pt x="100314" y="28060"/>
                    <a:pt x="0" y="57961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402DA52-D3F0-A4F6-B19B-3483967BDC4D}"/>
                </a:ext>
              </a:extLst>
            </p:cNvPr>
            <p:cNvSpPr/>
            <p:nvPr/>
          </p:nvSpPr>
          <p:spPr>
            <a:xfrm>
              <a:off x="3139024" y="4179678"/>
              <a:ext cx="300138" cy="290606"/>
            </a:xfrm>
            <a:custGeom>
              <a:avLst/>
              <a:gdLst>
                <a:gd name="connsiteX0" fmla="*/ 10491 w 300138"/>
                <a:gd name="connsiteY0" fmla="*/ 290606 h 290606"/>
                <a:gd name="connsiteX1" fmla="*/ 22066 w 300138"/>
                <a:gd name="connsiteY1" fmla="*/ 70687 h 290606"/>
                <a:gd name="connsiteX2" fmla="*/ 207261 w 300138"/>
                <a:gd name="connsiteY2" fmla="*/ 1239 h 290606"/>
                <a:gd name="connsiteX3" fmla="*/ 299858 w 300138"/>
                <a:gd name="connsiteY3" fmla="*/ 116986 h 290606"/>
                <a:gd name="connsiteX4" fmla="*/ 230410 w 300138"/>
                <a:gd name="connsiteY4" fmla="*/ 279032 h 2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8" h="290606">
                  <a:moveTo>
                    <a:pt x="10491" y="290606"/>
                  </a:moveTo>
                  <a:cubicBezTo>
                    <a:pt x="-119" y="204760"/>
                    <a:pt x="-10729" y="118915"/>
                    <a:pt x="22066" y="70687"/>
                  </a:cubicBezTo>
                  <a:cubicBezTo>
                    <a:pt x="54861" y="22459"/>
                    <a:pt x="160962" y="-6477"/>
                    <a:pt x="207261" y="1239"/>
                  </a:cubicBezTo>
                  <a:cubicBezTo>
                    <a:pt x="253560" y="8955"/>
                    <a:pt x="296000" y="70687"/>
                    <a:pt x="299858" y="116986"/>
                  </a:cubicBezTo>
                  <a:cubicBezTo>
                    <a:pt x="303716" y="163285"/>
                    <a:pt x="267063" y="221158"/>
                    <a:pt x="230410" y="279032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B684813-AF1D-2403-1B79-06CB7B26FA1C}"/>
              </a:ext>
            </a:extLst>
          </p:cNvPr>
          <p:cNvGrpSpPr/>
          <p:nvPr/>
        </p:nvGrpSpPr>
        <p:grpSpPr>
          <a:xfrm>
            <a:off x="7541754" y="4028459"/>
            <a:ext cx="2261813" cy="1071591"/>
            <a:chOff x="7541754" y="4033127"/>
            <a:chExt cx="2758195" cy="1306764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7E3519E-5C79-182A-835F-8D2981710041}"/>
                </a:ext>
              </a:extLst>
            </p:cNvPr>
            <p:cNvGrpSpPr/>
            <p:nvPr/>
          </p:nvGrpSpPr>
          <p:grpSpPr>
            <a:xfrm>
              <a:off x="7541754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0D4E37E7-BAF4-3284-530D-DF584CD5298F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F75CBAF-1C74-47F1-FECE-07E71BF8F460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516DA2AD-84AB-6C5E-9E93-079388340294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0DDE8587-050C-495F-F58F-30F3317B0872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998EF390-1240-1C1D-71BF-B83B57671897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5D22839C-E440-DA85-996B-6A64981FD1ED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95683AFE-0196-1393-7C5D-0C95A2F7A884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2ABCB96E-4AFB-C2F1-B8A4-2342649EC9C0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357AFDD-0642-F7AA-DCE7-1E3E44169F49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770955B-C6FF-DA3B-3E60-2738CD66FDAF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E4A55CD-FDDA-DF61-AFB1-58E3664FC15A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82BC8064-4ED8-D5CB-B779-C0427020B7E2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487E577E-21C0-42D6-EB62-A2CD86DAA3FF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18971CBD-E885-B48B-274B-B3CDAE19D9DB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617054F6-D300-3356-84D3-460D82812640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41F977C-B51F-C6C0-453F-6E8D5F12B19C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F81FEBCF-A66B-BC12-776E-5E50057550D0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4DF883CE-8F93-FD33-0995-B0AC196C7A51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4DD562FB-E182-A701-DE3A-91553F78A94C}"/>
                </a:ext>
              </a:extLst>
            </p:cNvPr>
            <p:cNvSpPr/>
            <p:nvPr/>
          </p:nvSpPr>
          <p:spPr>
            <a:xfrm>
              <a:off x="8710053" y="4981096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081ED0A-E395-7C0B-4B0E-A921C56479C6}"/>
                </a:ext>
              </a:extLst>
            </p:cNvPr>
            <p:cNvSpPr/>
            <p:nvPr/>
          </p:nvSpPr>
          <p:spPr>
            <a:xfrm rot="20058404">
              <a:off x="8486579" y="4448179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2F535AF-5F08-C128-80C4-FFB233EE3DB0}"/>
                </a:ext>
              </a:extLst>
            </p:cNvPr>
            <p:cNvSpPr/>
            <p:nvPr/>
          </p:nvSpPr>
          <p:spPr>
            <a:xfrm rot="5887711">
              <a:off x="9171496" y="4263489"/>
              <a:ext cx="314883" cy="144354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38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5D0F84D9-FE72-0798-C30E-02850245F6E1}"/>
              </a:ext>
            </a:extLst>
          </p:cNvPr>
          <p:cNvSpPr/>
          <p:nvPr/>
        </p:nvSpPr>
        <p:spPr>
          <a:xfrm>
            <a:off x="6205928" y="2293495"/>
            <a:ext cx="2413416" cy="2278505"/>
          </a:xfrm>
          <a:prstGeom prst="ellipse">
            <a:avLst/>
          </a:prstGeom>
          <a:solidFill>
            <a:srgbClr val="80C5C7">
              <a:alpha val="4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6216-BE13-6C2C-890F-5DDE318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5498"/>
            <a:ext cx="12170924" cy="841107"/>
          </a:xfrm>
        </p:spPr>
        <p:txBody>
          <a:bodyPr/>
          <a:lstStyle/>
          <a:p>
            <a:r>
              <a:rPr lang="en-GB" dirty="0"/>
              <a:t>How do networks of neurons store memories?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F969-74B1-7029-365C-54D3BED7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7948"/>
            <a:ext cx="7818783" cy="57873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take memory for granted….what would it even mean for a network to “remember”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Content addressable memory: </a:t>
            </a:r>
          </a:p>
          <a:p>
            <a:pPr lvl="2"/>
            <a:r>
              <a:rPr lang="en-GB" dirty="0"/>
              <a:t>Give a partial memory → Complete the memory</a:t>
            </a:r>
          </a:p>
          <a:p>
            <a:pPr lvl="2"/>
            <a:r>
              <a:rPr lang="en-GB" dirty="0"/>
              <a:t>e.g. </a:t>
            </a:r>
          </a:p>
          <a:p>
            <a:pPr lvl="1"/>
            <a:r>
              <a:rPr lang="en-GB" dirty="0"/>
              <a:t>Random access memory: </a:t>
            </a:r>
          </a:p>
          <a:p>
            <a:pPr lvl="2"/>
            <a:r>
              <a:rPr lang="en-GB" dirty="0"/>
              <a:t>Give an address → Return the data </a:t>
            </a:r>
          </a:p>
          <a:p>
            <a:pPr lvl="2"/>
            <a:r>
              <a:rPr lang="en-GB" dirty="0"/>
              <a:t>e.g. Computer memory, using a library </a:t>
            </a:r>
          </a:p>
          <a:p>
            <a:pPr lvl="1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D808E-8509-4683-BB3B-BD117C105189}"/>
              </a:ext>
            </a:extLst>
          </p:cNvPr>
          <p:cNvGrpSpPr/>
          <p:nvPr/>
        </p:nvGrpSpPr>
        <p:grpSpPr>
          <a:xfrm>
            <a:off x="6410591" y="2474908"/>
            <a:ext cx="2010740" cy="1908184"/>
            <a:chOff x="9188962" y="4145767"/>
            <a:chExt cx="2010740" cy="19081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219307-48B4-289C-9C19-28198753E807}"/>
                </a:ext>
              </a:extLst>
            </p:cNvPr>
            <p:cNvGrpSpPr/>
            <p:nvPr/>
          </p:nvGrpSpPr>
          <p:grpSpPr>
            <a:xfrm>
              <a:off x="9188962" y="4145767"/>
              <a:ext cx="2010740" cy="1908184"/>
              <a:chOff x="7673482" y="1628800"/>
              <a:chExt cx="2010740" cy="190818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1EB550-4FE9-C8CB-36C0-3DCDE7637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7801" y="1984187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075A8E6-AB0D-A9A5-335E-0592A31EB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276872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157C4F-707E-AE6F-4FDD-DF6DAE253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4232" y="306896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C6CAE3-83E8-653E-F497-4948F4C99F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8248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72407AD-741D-C20A-5F20-5F7EA6C7B9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78092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B2D5EB-9442-4448-5303-45195866A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2304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3034B6-B155-A031-328A-F20C4D2EE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3482" y="285462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B724F3-CCC2-C10F-22A6-4082D1BC7D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6240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74133B5-E707-4539-5A02-04CBCF318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2264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85A4813-5C5F-836D-5412-C863A614D5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36360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2A88A0-2B7B-7A17-936C-888509B9D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2222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C99D45-2A3F-0A48-3F54-8F42933C6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0296" y="328498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B5A90E6-73F4-D1C0-0549-54F2255C36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6200" y="242088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4B032E5-E8B1-061A-39C9-98A3978C9484}"/>
                </a:ext>
              </a:extLst>
            </p:cNvPr>
            <p:cNvSpPr/>
            <p:nvPr/>
          </p:nvSpPr>
          <p:spPr>
            <a:xfrm>
              <a:off x="10168634" y="4744579"/>
              <a:ext cx="387927" cy="574964"/>
            </a:xfrm>
            <a:custGeom>
              <a:avLst/>
              <a:gdLst>
                <a:gd name="connsiteX0" fmla="*/ 387927 w 387927"/>
                <a:gd name="connsiteY0" fmla="*/ 574964 h 574964"/>
                <a:gd name="connsiteX1" fmla="*/ 117763 w 387927"/>
                <a:gd name="connsiteY1" fmla="*/ 339437 h 574964"/>
                <a:gd name="connsiteX2" fmla="*/ 0 w 387927"/>
                <a:gd name="connsiteY2" fmla="*/ 0 h 5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927" h="574964">
                  <a:moveTo>
                    <a:pt x="387927" y="574964"/>
                  </a:moveTo>
                  <a:cubicBezTo>
                    <a:pt x="285172" y="505114"/>
                    <a:pt x="182417" y="435264"/>
                    <a:pt x="117763" y="339437"/>
                  </a:cubicBezTo>
                  <a:cubicBezTo>
                    <a:pt x="53109" y="243610"/>
                    <a:pt x="26554" y="121805"/>
                    <a:pt x="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7D7DE9-78CA-209B-58B4-5067209029C5}"/>
                </a:ext>
              </a:extLst>
            </p:cNvPr>
            <p:cNvSpPr/>
            <p:nvPr/>
          </p:nvSpPr>
          <p:spPr>
            <a:xfrm>
              <a:off x="9385852" y="5225772"/>
              <a:ext cx="477982" cy="156116"/>
            </a:xfrm>
            <a:custGeom>
              <a:avLst/>
              <a:gdLst>
                <a:gd name="connsiteX0" fmla="*/ 477982 w 477982"/>
                <a:gd name="connsiteY0" fmla="*/ 0 h 152400"/>
                <a:gd name="connsiteX1" fmla="*/ 159327 w 477982"/>
                <a:gd name="connsiteY1" fmla="*/ 13855 h 152400"/>
                <a:gd name="connsiteX2" fmla="*/ 0 w 477982"/>
                <a:gd name="connsiteY2" fmla="*/ 152400 h 152400"/>
                <a:gd name="connsiteX0" fmla="*/ 477982 w 477982"/>
                <a:gd name="connsiteY0" fmla="*/ 3716 h 156116"/>
                <a:gd name="connsiteX1" fmla="*/ 159327 w 477982"/>
                <a:gd name="connsiteY1" fmla="*/ 17571 h 156116"/>
                <a:gd name="connsiteX2" fmla="*/ 0 w 477982"/>
                <a:gd name="connsiteY2" fmla="*/ 156116 h 1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982" h="156116">
                  <a:moveTo>
                    <a:pt x="477982" y="3716"/>
                  </a:moveTo>
                  <a:cubicBezTo>
                    <a:pt x="371764" y="8334"/>
                    <a:pt x="251690" y="-14756"/>
                    <a:pt x="159327" y="17571"/>
                  </a:cubicBezTo>
                  <a:cubicBezTo>
                    <a:pt x="79663" y="42971"/>
                    <a:pt x="39831" y="99543"/>
                    <a:pt x="0" y="156116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7B1AB80-A84E-3C6F-C76C-30B3ADD7F87A}"/>
                </a:ext>
              </a:extLst>
            </p:cNvPr>
            <p:cNvSpPr/>
            <p:nvPr/>
          </p:nvSpPr>
          <p:spPr>
            <a:xfrm>
              <a:off x="10050870" y="4619383"/>
              <a:ext cx="789709" cy="478487"/>
            </a:xfrm>
            <a:custGeom>
              <a:avLst/>
              <a:gdLst>
                <a:gd name="connsiteX0" fmla="*/ 0 w 789709"/>
                <a:gd name="connsiteY0" fmla="*/ 478487 h 478487"/>
                <a:gd name="connsiteX1" fmla="*/ 374073 w 789709"/>
                <a:gd name="connsiteY1" fmla="*/ 76705 h 478487"/>
                <a:gd name="connsiteX2" fmla="*/ 789709 w 789709"/>
                <a:gd name="connsiteY2" fmla="*/ 505 h 47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09" h="478487">
                  <a:moveTo>
                    <a:pt x="0" y="478487"/>
                  </a:moveTo>
                  <a:cubicBezTo>
                    <a:pt x="121227" y="317428"/>
                    <a:pt x="242455" y="156369"/>
                    <a:pt x="374073" y="76705"/>
                  </a:cubicBezTo>
                  <a:cubicBezTo>
                    <a:pt x="505691" y="-2959"/>
                    <a:pt x="647700" y="-1227"/>
                    <a:pt x="789709" y="505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0FEC33A-9269-75AE-8580-6104301B5047}"/>
                </a:ext>
              </a:extLst>
            </p:cNvPr>
            <p:cNvSpPr/>
            <p:nvPr/>
          </p:nvSpPr>
          <p:spPr>
            <a:xfrm>
              <a:off x="9961744" y="4384361"/>
              <a:ext cx="68344" cy="152400"/>
            </a:xfrm>
            <a:custGeom>
              <a:avLst/>
              <a:gdLst>
                <a:gd name="connsiteX0" fmla="*/ 5999 w 68344"/>
                <a:gd name="connsiteY0" fmla="*/ 0 h 152400"/>
                <a:gd name="connsiteX1" fmla="*/ 5999 w 68344"/>
                <a:gd name="connsiteY1" fmla="*/ 103909 h 152400"/>
                <a:gd name="connsiteX2" fmla="*/ 68344 w 68344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44" h="152400">
                  <a:moveTo>
                    <a:pt x="5999" y="0"/>
                  </a:moveTo>
                  <a:cubicBezTo>
                    <a:pt x="803" y="39254"/>
                    <a:pt x="-4392" y="78509"/>
                    <a:pt x="5999" y="103909"/>
                  </a:cubicBezTo>
                  <a:cubicBezTo>
                    <a:pt x="16390" y="129309"/>
                    <a:pt x="42367" y="140854"/>
                    <a:pt x="68344" y="15240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D17886-C9C0-0986-D5CA-B339B9DCFA85}"/>
                </a:ext>
              </a:extLst>
            </p:cNvPr>
            <p:cNvSpPr/>
            <p:nvPr/>
          </p:nvSpPr>
          <p:spPr>
            <a:xfrm>
              <a:off x="9683725" y="4716870"/>
              <a:ext cx="311727" cy="360218"/>
            </a:xfrm>
            <a:custGeom>
              <a:avLst/>
              <a:gdLst>
                <a:gd name="connsiteX0" fmla="*/ 0 w 311727"/>
                <a:gd name="connsiteY0" fmla="*/ 0 h 360218"/>
                <a:gd name="connsiteX1" fmla="*/ 256309 w 311727"/>
                <a:gd name="connsiteY1" fmla="*/ 159327 h 360218"/>
                <a:gd name="connsiteX2" fmla="*/ 311727 w 311727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727" h="360218">
                  <a:moveTo>
                    <a:pt x="0" y="0"/>
                  </a:moveTo>
                  <a:cubicBezTo>
                    <a:pt x="102177" y="49645"/>
                    <a:pt x="204355" y="99291"/>
                    <a:pt x="256309" y="159327"/>
                  </a:cubicBezTo>
                  <a:cubicBezTo>
                    <a:pt x="308264" y="219363"/>
                    <a:pt x="309995" y="289790"/>
                    <a:pt x="311727" y="36021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9417FD4-33D9-31EF-1F10-B62DB65902F1}"/>
                </a:ext>
              </a:extLst>
            </p:cNvPr>
            <p:cNvSpPr/>
            <p:nvPr/>
          </p:nvSpPr>
          <p:spPr>
            <a:xfrm>
              <a:off x="9959546" y="5709975"/>
              <a:ext cx="370702" cy="103879"/>
            </a:xfrm>
            <a:custGeom>
              <a:avLst/>
              <a:gdLst>
                <a:gd name="connsiteX0" fmla="*/ 0 w 370702"/>
                <a:gd name="connsiteY0" fmla="*/ 5025 h 103879"/>
                <a:gd name="connsiteX1" fmla="*/ 210064 w 370702"/>
                <a:gd name="connsiteY1" fmla="*/ 11203 h 103879"/>
                <a:gd name="connsiteX2" fmla="*/ 370702 w 370702"/>
                <a:gd name="connsiteY2" fmla="*/ 103879 h 10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702" h="103879">
                  <a:moveTo>
                    <a:pt x="0" y="5025"/>
                  </a:moveTo>
                  <a:cubicBezTo>
                    <a:pt x="74140" y="-124"/>
                    <a:pt x="148280" y="-5273"/>
                    <a:pt x="210064" y="11203"/>
                  </a:cubicBezTo>
                  <a:cubicBezTo>
                    <a:pt x="271848" y="27679"/>
                    <a:pt x="321275" y="65779"/>
                    <a:pt x="370702" y="103879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BE6ECC-DD68-558D-0BDF-6BA39D186BC0}"/>
                </a:ext>
              </a:extLst>
            </p:cNvPr>
            <p:cNvSpPr/>
            <p:nvPr/>
          </p:nvSpPr>
          <p:spPr>
            <a:xfrm>
              <a:off x="10503243" y="5350476"/>
              <a:ext cx="543698" cy="488092"/>
            </a:xfrm>
            <a:custGeom>
              <a:avLst/>
              <a:gdLst>
                <a:gd name="connsiteX0" fmla="*/ 0 w 543698"/>
                <a:gd name="connsiteY0" fmla="*/ 488092 h 488092"/>
                <a:gd name="connsiteX1" fmla="*/ 364525 w 543698"/>
                <a:gd name="connsiteY1" fmla="*/ 370702 h 488092"/>
                <a:gd name="connsiteX2" fmla="*/ 543698 w 543698"/>
                <a:gd name="connsiteY2" fmla="*/ 0 h 48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698" h="488092">
                  <a:moveTo>
                    <a:pt x="0" y="488092"/>
                  </a:moveTo>
                  <a:cubicBezTo>
                    <a:pt x="136954" y="470071"/>
                    <a:pt x="273909" y="452051"/>
                    <a:pt x="364525" y="370702"/>
                  </a:cubicBezTo>
                  <a:cubicBezTo>
                    <a:pt x="455141" y="289353"/>
                    <a:pt x="499419" y="144676"/>
                    <a:pt x="54369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6B8973-C282-C179-C58E-23C734A0E4EC}"/>
                </a:ext>
              </a:extLst>
            </p:cNvPr>
            <p:cNvSpPr/>
            <p:nvPr/>
          </p:nvSpPr>
          <p:spPr>
            <a:xfrm>
              <a:off x="10626811" y="5145867"/>
              <a:ext cx="327454" cy="149003"/>
            </a:xfrm>
            <a:custGeom>
              <a:avLst/>
              <a:gdLst>
                <a:gd name="connsiteX0" fmla="*/ 327454 w 327454"/>
                <a:gd name="connsiteY0" fmla="*/ 13079 h 149003"/>
                <a:gd name="connsiteX1" fmla="*/ 117389 w 327454"/>
                <a:gd name="connsiteY1" fmla="*/ 13079 h 149003"/>
                <a:gd name="connsiteX2" fmla="*/ 0 w 327454"/>
                <a:gd name="connsiteY2" fmla="*/ 149003 h 14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454" h="149003">
                  <a:moveTo>
                    <a:pt x="327454" y="13079"/>
                  </a:moveTo>
                  <a:cubicBezTo>
                    <a:pt x="249709" y="1752"/>
                    <a:pt x="171965" y="-9575"/>
                    <a:pt x="117389" y="13079"/>
                  </a:cubicBezTo>
                  <a:cubicBezTo>
                    <a:pt x="62813" y="35733"/>
                    <a:pt x="31406" y="92368"/>
                    <a:pt x="0" y="149003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F42E823-F02C-85D5-1FBF-1F5531CA110E}"/>
                </a:ext>
              </a:extLst>
            </p:cNvPr>
            <p:cNvSpPr/>
            <p:nvPr/>
          </p:nvSpPr>
          <p:spPr>
            <a:xfrm>
              <a:off x="10236877" y="4392827"/>
              <a:ext cx="216938" cy="1402492"/>
            </a:xfrm>
            <a:custGeom>
              <a:avLst/>
              <a:gdLst>
                <a:gd name="connsiteX0" fmla="*/ 216938 w 216938"/>
                <a:gd name="connsiteY0" fmla="*/ 0 h 1402492"/>
                <a:gd name="connsiteX1" fmla="*/ 695 w 216938"/>
                <a:gd name="connsiteY1" fmla="*/ 722870 h 1402492"/>
                <a:gd name="connsiteX2" fmla="*/ 161333 w 216938"/>
                <a:gd name="connsiteY2" fmla="*/ 1402492 h 140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38" h="1402492">
                  <a:moveTo>
                    <a:pt x="216938" y="0"/>
                  </a:moveTo>
                  <a:cubicBezTo>
                    <a:pt x="113450" y="244560"/>
                    <a:pt x="9962" y="489121"/>
                    <a:pt x="695" y="722870"/>
                  </a:cubicBezTo>
                  <a:cubicBezTo>
                    <a:pt x="-8572" y="956619"/>
                    <a:pt x="76380" y="1179555"/>
                    <a:pt x="161333" y="1402492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38825B7-B431-AE79-8656-EF075F06E5D9}"/>
                </a:ext>
              </a:extLst>
            </p:cNvPr>
            <p:cNvSpPr/>
            <p:nvPr/>
          </p:nvSpPr>
          <p:spPr>
            <a:xfrm>
              <a:off x="9650627" y="4744995"/>
              <a:ext cx="401595" cy="253313"/>
            </a:xfrm>
            <a:custGeom>
              <a:avLst/>
              <a:gdLst>
                <a:gd name="connsiteX0" fmla="*/ 0 w 401595"/>
                <a:gd name="connsiteY0" fmla="*/ 253313 h 253313"/>
                <a:gd name="connsiteX1" fmla="*/ 234778 w 401595"/>
                <a:gd name="connsiteY1" fmla="*/ 210064 h 253313"/>
                <a:gd name="connsiteX2" fmla="*/ 401595 w 401595"/>
                <a:gd name="connsiteY2" fmla="*/ 0 h 2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595" h="253313">
                  <a:moveTo>
                    <a:pt x="0" y="253313"/>
                  </a:moveTo>
                  <a:cubicBezTo>
                    <a:pt x="83923" y="252798"/>
                    <a:pt x="167846" y="252283"/>
                    <a:pt x="234778" y="210064"/>
                  </a:cubicBezTo>
                  <a:cubicBezTo>
                    <a:pt x="301710" y="167845"/>
                    <a:pt x="351652" y="83922"/>
                    <a:pt x="401595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F85DE7-CF54-949B-DAA4-76F7263F25EC}"/>
                </a:ext>
              </a:extLst>
            </p:cNvPr>
            <p:cNvSpPr/>
            <p:nvPr/>
          </p:nvSpPr>
          <p:spPr>
            <a:xfrm>
              <a:off x="10738022" y="4732638"/>
              <a:ext cx="160638" cy="123567"/>
            </a:xfrm>
            <a:custGeom>
              <a:avLst/>
              <a:gdLst>
                <a:gd name="connsiteX0" fmla="*/ 0 w 160638"/>
                <a:gd name="connsiteY0" fmla="*/ 123567 h 123567"/>
                <a:gd name="connsiteX1" fmla="*/ 105032 w 160638"/>
                <a:gd name="connsiteY1" fmla="*/ 86497 h 123567"/>
                <a:gd name="connsiteX2" fmla="*/ 160638 w 160638"/>
                <a:gd name="connsiteY2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38" h="123567">
                  <a:moveTo>
                    <a:pt x="0" y="123567"/>
                  </a:moveTo>
                  <a:cubicBezTo>
                    <a:pt x="39129" y="115329"/>
                    <a:pt x="78259" y="107091"/>
                    <a:pt x="105032" y="86497"/>
                  </a:cubicBezTo>
                  <a:cubicBezTo>
                    <a:pt x="131805" y="65903"/>
                    <a:pt x="146221" y="32951"/>
                    <a:pt x="16063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98" name="Picture 2" descr="5 Positive Side of Daydreaming - CareerGuide">
            <a:extLst>
              <a:ext uri="{FF2B5EF4-FFF2-40B4-BE49-F238E27FC236}">
                <a16:creationId xmlns:a16="http://schemas.microsoft.com/office/drawing/2014/main" id="{D35CF2FD-45E6-C7C4-6C7E-ACA45E98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 bwMode="auto">
          <a:xfrm>
            <a:off x="2116016" y="2338754"/>
            <a:ext cx="2556287" cy="21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A46A0-3DE5-A100-89B9-8ED4E5E02D8F}"/>
              </a:ext>
            </a:extLst>
          </p:cNvPr>
          <p:cNvCxnSpPr/>
          <p:nvPr/>
        </p:nvCxnSpPr>
        <p:spPr>
          <a:xfrm>
            <a:off x="4542020" y="3429000"/>
            <a:ext cx="1439055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0D046D2-1ED4-6C49-90B9-08EBB1F61215}" vid="{DC57D54A-DC76-AB40-9254-A2A4C0A229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3860</TotalTime>
  <Words>675</Words>
  <Application>Microsoft Macintosh PowerPoint</Application>
  <PresentationFormat>Widescreen</PresentationFormat>
  <Paragraphs>132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Nanum Pen Script</vt:lpstr>
      <vt:lpstr>Arial</vt:lpstr>
      <vt:lpstr>Calibri</vt:lpstr>
      <vt:lpstr>Helvetica</vt:lpstr>
      <vt:lpstr>Wingdings</vt:lpstr>
      <vt:lpstr>Office Theme</vt:lpstr>
      <vt:lpstr>Modelling the hippocampus: Memory </vt:lpstr>
      <vt:lpstr>Aims:</vt:lpstr>
      <vt:lpstr>What and where is the hippocampus</vt:lpstr>
      <vt:lpstr>There are different categories of memory</vt:lpstr>
      <vt:lpstr>HM: A man without memories </vt:lpstr>
      <vt:lpstr>Patient HM had a hippocampal lesion </vt:lpstr>
      <vt:lpstr>A useful analogy…</vt:lpstr>
      <vt:lpstr>So hippocampus has two memory roles:</vt:lpstr>
      <vt:lpstr>How do networks of neurons store memories? </vt:lpstr>
      <vt:lpstr>Hopfield (1982): Auto-associative memory</vt:lpstr>
      <vt:lpstr>Consider just one memory…</vt:lpstr>
      <vt:lpstr>What if we want to embed many memories?</vt:lpstr>
      <vt:lpstr>Consider just one memory…</vt:lpstr>
      <vt:lpstr>A working example might help</vt:lpstr>
      <vt:lpstr>PowerPoint Presentation</vt:lpstr>
      <vt:lpstr>The “Energy” view</vt:lpstr>
      <vt:lpstr>How would neurons learn the weight matrix? </vt:lpstr>
      <vt:lpstr>Hasselmo 1995 combined all these ideas</vt:lpstr>
      <vt:lpstr>Modelling the hippocampus: Representations of space </vt:lpstr>
      <vt:lpstr>Aims:</vt:lpstr>
      <vt:lpstr>Grid cells to place cells: A model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hippocampus: Memory </dc:title>
  <dc:creator>George, Tom</dc:creator>
  <cp:lastModifiedBy>George, Tom</cp:lastModifiedBy>
  <cp:revision>6</cp:revision>
  <dcterms:created xsi:type="dcterms:W3CDTF">2023-05-29T10:16:02Z</dcterms:created>
  <dcterms:modified xsi:type="dcterms:W3CDTF">2023-06-07T13:05:10Z</dcterms:modified>
</cp:coreProperties>
</file>